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59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2161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63370"/>
      </p:ext>
    </p:extLst>
  </p:cSld>
  <p:clrMapOvr>
    <a:masterClrMapping/>
  </p:clrMapOvr>
  <p:transition spd="slow" advClick="0" advTm="30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42512"/>
      </p:ext>
    </p:extLst>
  </p:cSld>
  <p:clrMapOvr>
    <a:masterClrMapping/>
  </p:clrMapOvr>
  <p:transition spd="slow" advClick="0" advTm="30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84278"/>
      </p:ext>
    </p:extLst>
  </p:cSld>
  <p:clrMapOvr>
    <a:masterClrMapping/>
  </p:clrMapOvr>
  <p:transition spd="slow" advClick="0" advTm="3000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9736824"/>
      </p:ext>
    </p:extLst>
  </p:cSld>
  <p:clrMapOvr>
    <a:masterClrMapping/>
  </p:clrMapOvr>
  <p:transition spd="slow" advClick="0" advTm="30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414996"/>
      </p:ext>
    </p:extLst>
  </p:cSld>
  <p:clrMapOvr>
    <a:masterClrMapping/>
  </p:clrMapOvr>
  <p:transition spd="slow" advClick="0" advTm="30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25196"/>
      </p:ext>
    </p:extLst>
  </p:cSld>
  <p:clrMapOvr>
    <a:masterClrMapping/>
  </p:clrMapOvr>
  <p:transition spd="slow" advClick="0" advTm="30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55254"/>
      </p:ext>
    </p:extLst>
  </p:cSld>
  <p:clrMapOvr>
    <a:masterClrMapping/>
  </p:clrMapOvr>
  <p:transition spd="slow" advClick="0" advTm="30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796891"/>
      </p:ext>
    </p:extLst>
  </p:cSld>
  <p:clrMapOvr>
    <a:masterClrMapping/>
  </p:clrMapOvr>
  <p:transition spd="slow" advClick="0" advTm="30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142439"/>
      </p:ext>
    </p:extLst>
  </p:cSld>
  <p:clrMapOvr>
    <a:masterClrMapping/>
  </p:clrMapOvr>
  <p:transition spd="slow" advClick="0" advTm="30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66304"/>
      </p:ext>
    </p:extLst>
  </p:cSld>
  <p:clrMapOvr>
    <a:masterClrMapping/>
  </p:clrMapOvr>
  <p:transition spd="slow" advClick="0" advTm="30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CA4AA83-0AAE-4F21-B1C4-DF32F07668BA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11BA06-EE4C-45C9-A47F-A97EEB494F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30000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0291" y="1899088"/>
            <a:ext cx="4027459" cy="13255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Социальный контракт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8692" y="3597737"/>
            <a:ext cx="4516190" cy="1032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Комплекс мероприятий по преодолению гражданами трудной жизненной ситуации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642" y="1899088"/>
            <a:ext cx="1698649" cy="1698649"/>
          </a:xfrm>
          <a:prstGeom prst="rect">
            <a:avLst/>
          </a:prstGeom>
        </p:spPr>
      </p:pic>
      <p:pic>
        <p:nvPicPr>
          <p:cNvPr id="1030" name="Picture 6" descr="СОВРЕМЕННАЯ СЕМЬЯ КАК СОЦИАЛЬНАЯ СРЕДА ВОСПИТАНИЯ РЕБЕНКА - Статьи -  Еженедельная общественно-политическая газета Зерноградского района «Донской  маяк», тел. 41-1-51, 42-0-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61" y="1899088"/>
            <a:ext cx="48768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334099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118241"/>
            <a:ext cx="9692640" cy="176573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Иные мероприятия, направленные на преодоление трудной жизненной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486" y="1846053"/>
            <a:ext cx="10157937" cy="30192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Социальный </a:t>
            </a:r>
            <a:r>
              <a:rPr lang="ru-RU" b="1" dirty="0" smtClean="0"/>
              <a:t>контракт</a:t>
            </a:r>
            <a:r>
              <a:rPr lang="ru-RU" dirty="0" smtClean="0"/>
              <a:t> </a:t>
            </a:r>
            <a:r>
              <a:rPr lang="ru-RU" dirty="0"/>
              <a:t>заключается сроком от 3 до 6 месяцев.</a:t>
            </a:r>
          </a:p>
          <a:p>
            <a:pPr marL="0" indent="0">
              <a:buNone/>
            </a:pPr>
            <a:r>
              <a:rPr lang="ru-RU" b="1" dirty="0"/>
              <a:t>Ежемесячная выплата </a:t>
            </a:r>
            <a:r>
              <a:rPr lang="ru-RU" dirty="0"/>
              <a:t>составляет 11190 руб.</a:t>
            </a:r>
          </a:p>
          <a:p>
            <a:pPr marL="0" indent="0">
              <a:buNone/>
            </a:pPr>
            <a:r>
              <a:rPr lang="ru-RU" b="1" dirty="0"/>
              <a:t>Денежные средства могут быть направлены на: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приобретение товаров первой необходимости, одежду, обувь;</a:t>
            </a:r>
            <a:br>
              <a:rPr lang="ru-RU" dirty="0"/>
            </a:br>
            <a:r>
              <a:rPr lang="ru-RU" dirty="0"/>
              <a:t>лекарственные препараты, лечение, профилактический медицинский осмотр в целях стимулирования ведения здорового образа жизни;</a:t>
            </a:r>
            <a:br>
              <a:rPr lang="ru-RU" dirty="0"/>
            </a:br>
            <a:r>
              <a:rPr lang="ru-RU" dirty="0"/>
              <a:t>товары для ведения личного подсобного хозяйства;</a:t>
            </a:r>
            <a:br>
              <a:rPr lang="ru-RU" dirty="0"/>
            </a:br>
            <a:r>
              <a:rPr lang="ru-RU" dirty="0"/>
              <a:t>приобретение товаров для обеспечения потребностей семьи (гражданина) в товарах и услугах дошкольного и школьного образования.</a:t>
            </a:r>
          </a:p>
          <a:p>
            <a:pPr marL="0" indent="0">
              <a:buNone/>
            </a:pPr>
            <a:r>
              <a:rPr lang="ru-RU" b="1" dirty="0"/>
              <a:t>Обязанностью гражданина </a:t>
            </a:r>
            <a:r>
              <a:rPr lang="ru-RU" b="1" dirty="0" smtClean="0"/>
              <a:t>является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r>
              <a:rPr lang="ru-RU" dirty="0" smtClean="0"/>
              <a:t>целевое </a:t>
            </a:r>
            <a:r>
              <a:rPr lang="ru-RU" dirty="0"/>
              <a:t>использование выделенных денежных средств в соответствии с указанными целями и предоставление отчетных документов</a:t>
            </a:r>
            <a:r>
              <a:rPr lang="ru-RU" dirty="0" smtClean="0"/>
              <a:t>.</a:t>
            </a:r>
          </a:p>
        </p:txBody>
      </p:sp>
      <p:pic>
        <p:nvPicPr>
          <p:cNvPr id="4098" name="Picture 2" descr="Предоставление социального контракта на помощь в трудной жизненной ситуации.  | Социальная защита города Липец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117" y="4855780"/>
            <a:ext cx="2354204" cy="181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108183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Куда обратиться и какие документы предоставить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9623" y="1647645"/>
            <a:ext cx="8896249" cy="25016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 smtClean="0"/>
              <a:t>Чтобы </a:t>
            </a:r>
            <a:r>
              <a:rPr lang="ru-RU" sz="2200" dirty="0"/>
              <a:t>получить помощь в рамках </a:t>
            </a:r>
            <a:r>
              <a:rPr lang="ru-RU" sz="2200" b="1" dirty="0"/>
              <a:t>социального </a:t>
            </a:r>
            <a:r>
              <a:rPr lang="ru-RU" sz="2200" b="1" dirty="0" smtClean="0"/>
              <a:t>контракта</a:t>
            </a:r>
            <a:r>
              <a:rPr lang="ru-RU" sz="2200" dirty="0" smtClean="0"/>
              <a:t> </a:t>
            </a:r>
            <a:r>
              <a:rPr lang="ru-RU" sz="2200" dirty="0"/>
              <a:t>необходимо обратиться </a:t>
            </a:r>
            <a:r>
              <a:rPr lang="ru-RU" sz="2200" dirty="0" smtClean="0"/>
              <a:t> в</a:t>
            </a:r>
          </a:p>
          <a:p>
            <a:pPr marL="0" indent="0">
              <a:buNone/>
            </a:pPr>
            <a:r>
              <a:rPr lang="ru-RU" sz="2200" b="1" dirty="0" smtClean="0"/>
              <a:t> </a:t>
            </a:r>
            <a:r>
              <a:rPr lang="ru-RU" sz="2200" b="1" dirty="0"/>
              <a:t>управление социальной защиты по городу </a:t>
            </a:r>
            <a:r>
              <a:rPr lang="ru-RU" sz="2200" b="1" dirty="0" smtClean="0"/>
              <a:t>Барнаулу</a:t>
            </a:r>
            <a:r>
              <a:rPr lang="ru-RU" sz="2200" dirty="0" smtClean="0"/>
              <a:t>,</a:t>
            </a:r>
            <a:r>
              <a:rPr lang="ru-RU" sz="2200" dirty="0"/>
              <a:t>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по адресу</a:t>
            </a:r>
            <a:r>
              <a:rPr lang="en-US" sz="2200" dirty="0" smtClean="0"/>
              <a:t>: </a:t>
            </a:r>
            <a:r>
              <a:rPr lang="ru-RU" sz="2200" dirty="0" smtClean="0"/>
              <a:t>проспект Ленина, 179, 2 этаж, кабинеты №5, 7, 13, </a:t>
            </a:r>
          </a:p>
          <a:p>
            <a:pPr marL="0" indent="0">
              <a:buNone/>
            </a:pPr>
            <a:r>
              <a:rPr lang="ru-RU" sz="2200" dirty="0" smtClean="0"/>
              <a:t>телефон </a:t>
            </a:r>
            <a:r>
              <a:rPr lang="ru-RU" sz="2200" dirty="0"/>
              <a:t>для консультаций и предварительной записи: 549190, 549192, 549194,с.т. 89588480926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10244" name="Picture 4" descr="Куда обращаться в случае коммунальной аварии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538" y="4212868"/>
            <a:ext cx="3949308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628053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7821" y="307429"/>
            <a:ext cx="9318051" cy="3428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Управление социальной защиты населения </a:t>
            </a:r>
            <a:r>
              <a:rPr lang="ru-RU" sz="2000" b="1" dirty="0" smtClean="0"/>
              <a:t>по городу Барнаулу </a:t>
            </a:r>
            <a:r>
              <a:rPr lang="ru-RU" sz="2000" dirty="0" smtClean="0"/>
              <a:t>сообщает</a:t>
            </a:r>
            <a:r>
              <a:rPr lang="ru-RU" sz="2000" dirty="0"/>
              <a:t>, что в городе Барнауле с 2020 года реализуется технология социального контракта.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b="1" i="1" dirty="0" smtClean="0"/>
              <a:t>Социальный контракт </a:t>
            </a:r>
            <a:r>
              <a:rPr lang="ru-RU" sz="2000" dirty="0" smtClean="0"/>
              <a:t>предполагает </a:t>
            </a:r>
            <a:r>
              <a:rPr lang="ru-RU" sz="2000" dirty="0"/>
              <a:t>оказание финансовой помощи малоимущим семьям с детьми.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b="1" i="1" dirty="0" smtClean="0"/>
              <a:t>Социальный </a:t>
            </a:r>
            <a:r>
              <a:rPr lang="ru-RU" sz="2000" b="1" i="1" dirty="0"/>
              <a:t>контракт </a:t>
            </a:r>
            <a:r>
              <a:rPr lang="ru-RU" sz="2000" dirty="0"/>
              <a:t>дает возможность улучшить материальное благополучие семьи, но социальный контракт это не просто выплата денежных средств, это стимулирование граждан к активным действиям по увеличению доходов семьи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8" name="Picture 4" descr="Тюменских родителей может бесплатно проконсультировать психолог в «Семье» |  ОБЩЕСТВО: Семья | ОБЩЕСТВО | АиФ Тюме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010" y="3791607"/>
            <a:ext cx="3555672" cy="2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159417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5959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Что такое социальный контракт</a:t>
            </a:r>
            <a:r>
              <a:rPr lang="ru-RU" sz="4000" b="1" dirty="0" smtClean="0"/>
              <a:t>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512" y="1458311"/>
            <a:ext cx="8595360" cy="195492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Социальный контракт</a:t>
            </a:r>
            <a:r>
              <a:rPr lang="ru-RU" dirty="0"/>
              <a:t> – это </a:t>
            </a:r>
            <a:r>
              <a:rPr lang="ru-RU" dirty="0" smtClean="0"/>
              <a:t>соглашение </a:t>
            </a:r>
            <a:r>
              <a:rPr lang="ru-RU" dirty="0"/>
              <a:t>между малоимущей семьей  и управлением социальной защиты населения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Согласно </a:t>
            </a:r>
            <a:r>
              <a:rPr lang="ru-RU" dirty="0"/>
              <a:t>условиям соглашения, государство безвозмездно предоставляет денежные средства, а граждане берут на себя обязательства улучшить материальное благополучие своей семьи.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Социальный контракт – финансовая помощь малоимущим - Фото - Газета  «Северная звезда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755" y="3413235"/>
            <a:ext cx="5513594" cy="310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76987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873" y="654269"/>
            <a:ext cx="8416966" cy="2942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Главная цель социального контракта</a:t>
            </a:r>
            <a:r>
              <a:rPr lang="ru-RU" dirty="0"/>
              <a:t> – создать для нуждающейся семьи условия по выходу из бедности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Другими </a:t>
            </a:r>
            <a:r>
              <a:rPr lang="ru-RU" dirty="0"/>
              <a:t>словами, чтобы выйти из безденежья, в рамках контракта семья получает средства, расходовать которые она сможет только на определенные нужды и которые в перспективе помогут получить доход и иной социальный статус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Социальный контракт могут заключить</a:t>
            </a:r>
            <a:r>
              <a:rPr lang="en-US" b="1" dirty="0" smtClean="0"/>
              <a:t> </a:t>
            </a:r>
            <a:r>
              <a:rPr lang="ru-RU" dirty="0" smtClean="0"/>
              <a:t>малоимущие семьи и одиноко проживающие малоимущие граждане, доход которых ниже величины прожиточного минимума, установленного в Алтайском крае.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8" name="Picture 6" descr="Соцконтракт на открытие ИП – помощь государства для выхода из тяжелой  жизненной ситуации :: Новости :: Управление по делам несовершеннолетних ::  Управления :: Подразделения - Администрация и городская Дума муниципального  образования город-герой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760" y="3716471"/>
            <a:ext cx="4069583" cy="241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609952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18714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Направления </a:t>
            </a:r>
            <a:r>
              <a:rPr lang="ru-RU" sz="4000" b="1" dirty="0"/>
              <a:t>мероприятий социального </a:t>
            </a:r>
            <a:r>
              <a:rPr lang="ru-RU" sz="4000" b="1" dirty="0" smtClean="0"/>
              <a:t>контракта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512" y="1844567"/>
            <a:ext cx="8595360" cy="2073166"/>
          </a:xfrm>
        </p:spPr>
        <p:txBody>
          <a:bodyPr/>
          <a:lstStyle/>
          <a:p>
            <a:r>
              <a:rPr lang="ru-RU" dirty="0"/>
              <a:t> Помощь в поиске </a:t>
            </a:r>
            <a:r>
              <a:rPr lang="ru-RU" dirty="0" smtClean="0"/>
              <a:t>работы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/>
              <a:t> Помощь в </a:t>
            </a:r>
            <a:r>
              <a:rPr lang="ru-RU" dirty="0" smtClean="0"/>
              <a:t>открытии собственного дела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/>
              <a:t>Предоставление возможности </a:t>
            </a:r>
            <a:r>
              <a:rPr lang="ru-RU" dirty="0" smtClean="0"/>
              <a:t>ведения личного </a:t>
            </a:r>
            <a:r>
              <a:rPr lang="ru-RU" dirty="0"/>
              <a:t>подсобного </a:t>
            </a:r>
            <a:r>
              <a:rPr lang="ru-RU" dirty="0" smtClean="0"/>
              <a:t>хозяйства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/>
              <a:t>Иные </a:t>
            </a:r>
            <a:r>
              <a:rPr lang="ru-RU" dirty="0" smtClean="0"/>
              <a:t>мероприятия, направленные </a:t>
            </a:r>
            <a:r>
              <a:rPr lang="ru-RU" dirty="0"/>
              <a:t>на </a:t>
            </a:r>
            <a:r>
              <a:rPr lang="ru-RU" dirty="0" smtClean="0"/>
              <a:t>преодоление трудной </a:t>
            </a:r>
            <a:r>
              <a:rPr lang="ru-RU" dirty="0"/>
              <a:t>жизненной </a:t>
            </a:r>
            <a:r>
              <a:rPr lang="ru-RU" dirty="0" smtClean="0"/>
              <a:t>ситуации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098" name="Picture 2" descr="Помощь в поиске работ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76" y="4569119"/>
            <a:ext cx="1769519" cy="176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Финансовая помощь на открытие собственного дела — ЦЗН города Черемхов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898" y="4569118"/>
            <a:ext cx="2690539" cy="176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Извещение о возможности предоставления в аренду земельного участка для ведения  личного подсобного хозяйств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440" y="4569119"/>
            <a:ext cx="2359359" cy="176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реодоление трудной жизненной ситуации – ЗВЕЗД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802" y="4569118"/>
            <a:ext cx="1769518" cy="176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907700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299544"/>
            <a:ext cx="9692640" cy="6902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«поиск работы и трудоустройство»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512" y="1214415"/>
            <a:ext cx="8595360" cy="26328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Социальный контракт </a:t>
            </a:r>
            <a:r>
              <a:rPr lang="ru-RU" b="1" dirty="0" smtClean="0"/>
              <a:t> </a:t>
            </a:r>
            <a:r>
              <a:rPr lang="ru-RU" dirty="0" smtClean="0"/>
              <a:t>заключается </a:t>
            </a:r>
            <a:r>
              <a:rPr lang="ru-RU" dirty="0"/>
              <a:t>сроком </a:t>
            </a:r>
            <a:r>
              <a:rPr lang="ru-RU" dirty="0" smtClean="0"/>
              <a:t>от 4 до </a:t>
            </a:r>
            <a:r>
              <a:rPr lang="ru-RU" dirty="0"/>
              <a:t>9 месяцев.</a:t>
            </a:r>
          </a:p>
          <a:p>
            <a:pPr marL="0" indent="0">
              <a:buNone/>
            </a:pPr>
            <a:r>
              <a:rPr lang="ru-RU" b="1" dirty="0"/>
              <a:t>Ежемесячная выплата составляет </a:t>
            </a:r>
            <a:r>
              <a:rPr lang="ru-RU" dirty="0"/>
              <a:t>11190 рублей (но не более 4-х месяцев, причем 3 месяца выплата осуществляется только при условии заключения срочного трудового договора).</a:t>
            </a:r>
          </a:p>
          <a:p>
            <a:pPr marL="0" indent="0">
              <a:buNone/>
            </a:pPr>
            <a:r>
              <a:rPr lang="ru-RU" b="1" dirty="0"/>
              <a:t>В обязанность гражданина входит </a:t>
            </a:r>
            <a:r>
              <a:rPr lang="ru-RU" dirty="0"/>
              <a:t>активный поиск работы и дальнейшее трудоустройство с целью повышения денежных доходов гражданина (семьи гражданина) по истечении срока действия социального контракта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Помощь в поиске работы в Польш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495" y="4071915"/>
            <a:ext cx="4463394" cy="251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148188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826" y="266349"/>
            <a:ext cx="10577920" cy="9413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 « развитие предпринимательской деятельности»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6106" y="1362974"/>
            <a:ext cx="8626282" cy="28380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Социальный контракт </a:t>
            </a:r>
            <a:r>
              <a:rPr lang="ru-RU" b="1" dirty="0" smtClean="0"/>
              <a:t> </a:t>
            </a:r>
            <a:r>
              <a:rPr lang="ru-RU" dirty="0" smtClean="0"/>
              <a:t>заключается </a:t>
            </a:r>
            <a:r>
              <a:rPr lang="ru-RU" dirty="0"/>
              <a:t>на </a:t>
            </a:r>
            <a:r>
              <a:rPr lang="ru-RU" dirty="0" smtClean="0"/>
              <a:t>срок </a:t>
            </a:r>
            <a:r>
              <a:rPr lang="ru-RU" dirty="0"/>
              <a:t>до 12 месяцев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Перечень </a:t>
            </a:r>
            <a:r>
              <a:rPr lang="ru-RU" b="1" dirty="0"/>
              <a:t>работ, товаров и услуг, которые могут быть </a:t>
            </a:r>
            <a:r>
              <a:rPr lang="ru-RU" b="1" dirty="0" smtClean="0"/>
              <a:t>профинансированы </a:t>
            </a:r>
            <a:r>
              <a:rPr lang="ru-RU" b="1" dirty="0"/>
              <a:t>в рамках социального контракта: </a:t>
            </a:r>
            <a:r>
              <a:rPr lang="ru-RU" dirty="0"/>
              <a:t>регистрационные взносы, связанные с постановкой на учет в качестве ИП или </a:t>
            </a:r>
            <a:r>
              <a:rPr lang="ru-RU" dirty="0" err="1"/>
              <a:t>самозанятого</a:t>
            </a:r>
            <a:r>
              <a:rPr lang="ru-RU" dirty="0"/>
              <a:t>, в размере фактически понесенных расходов, но не более 5% суммы, выделенной в рамках </a:t>
            </a:r>
            <a:r>
              <a:rPr lang="ru-RU" dirty="0" err="1"/>
              <a:t>соцконтракта</a:t>
            </a:r>
            <a:r>
              <a:rPr lang="ru-RU" dirty="0"/>
              <a:t>,  аренда помещения (не более 15%  выделенной суммы), основные средства, инструменты, оборудование.</a:t>
            </a:r>
          </a:p>
          <a:p>
            <a:pPr marL="0" indent="0">
              <a:buNone/>
            </a:pPr>
            <a:r>
              <a:rPr lang="ru-RU" b="1" dirty="0"/>
              <a:t>Размер единовременной выплаты </a:t>
            </a:r>
            <a:r>
              <a:rPr lang="ru-RU" dirty="0"/>
              <a:t>составляет до 250 тысяч рублей (рассматривается индивидуально в каждом конкретном случае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2050" name="Picture 2" descr="Как открыть собственное дел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49" y="4540469"/>
            <a:ext cx="3058509" cy="20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237305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793" y="365760"/>
            <a:ext cx="10402719" cy="690530"/>
          </a:xfrm>
        </p:spPr>
        <p:txBody>
          <a:bodyPr>
            <a:normAutofit/>
          </a:bodyPr>
          <a:lstStyle/>
          <a:p>
            <a:r>
              <a:rPr lang="ru-RU" sz="4000" b="1" dirty="0"/>
              <a:t>Обязательными </a:t>
            </a:r>
            <a:r>
              <a:rPr lang="ru-RU" sz="4000" b="1" dirty="0" smtClean="0"/>
              <a:t>условиями</a:t>
            </a:r>
            <a:r>
              <a:rPr lang="ru-RU" sz="4000" b="1" dirty="0"/>
              <a:t> являются</a:t>
            </a:r>
            <a:r>
              <a:rPr lang="ru-RU" sz="4000" b="1" dirty="0" smtClean="0"/>
              <a:t>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472" y="1261243"/>
            <a:ext cx="8595360" cy="2427890"/>
          </a:xfrm>
        </p:spPr>
        <p:txBody>
          <a:bodyPr/>
          <a:lstStyle/>
          <a:p>
            <a:pPr lvl="0"/>
            <a:r>
              <a:rPr lang="ru-RU" dirty="0"/>
              <a:t>Регистрация гражданина в качестве индивидуального предпринимателя или </a:t>
            </a:r>
            <a:r>
              <a:rPr lang="ru-RU" dirty="0" smtClean="0"/>
              <a:t>плательщика </a:t>
            </a:r>
            <a:r>
              <a:rPr lang="ru-RU" dirty="0"/>
              <a:t>налога на профессиональный доход (</a:t>
            </a:r>
            <a:r>
              <a:rPr lang="ru-RU" dirty="0" err="1"/>
              <a:t>самозанятого</a:t>
            </a:r>
            <a:r>
              <a:rPr lang="ru-RU" dirty="0"/>
              <a:t>);</a:t>
            </a:r>
          </a:p>
          <a:p>
            <a:pPr lvl="0"/>
            <a:r>
              <a:rPr lang="ru-RU" dirty="0"/>
              <a:t>Предоставление в орган социальной защиты населения подтверждающих документов;</a:t>
            </a:r>
          </a:p>
          <a:p>
            <a:pPr lvl="0"/>
            <a:r>
              <a:rPr lang="ru-RU" dirty="0"/>
              <a:t>Повышение денежных доходов гражданина (семьи гражданина) по истечении срока действия социального контракта.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Жители края могут получить от 144 до 192 тысяч рублей на открытие  собственного дела - Новости - События - Министерство экономического  развития Хабаровского кра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690" y="3884864"/>
            <a:ext cx="3824923" cy="255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101871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445" y="293299"/>
            <a:ext cx="9764067" cy="107830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«ведение личного подсобного хозяйства»</a:t>
            </a:r>
            <a:endParaRPr lang="ru-RU" sz="3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2369" y="1397479"/>
            <a:ext cx="8585579" cy="328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>Социальный контракт </a:t>
            </a:r>
            <a:r>
              <a:rPr lang="ru-RU" sz="1600" b="1" dirty="0" smtClean="0"/>
              <a:t> </a:t>
            </a:r>
            <a:r>
              <a:rPr lang="ru-RU" sz="1600" dirty="0" smtClean="0"/>
              <a:t>заключается </a:t>
            </a:r>
            <a:r>
              <a:rPr lang="ru-RU" sz="1600" dirty="0"/>
              <a:t>сроком от 3 до 12 месяцев.</a:t>
            </a:r>
          </a:p>
          <a:p>
            <a:pPr marL="0" indent="0">
              <a:buNone/>
            </a:pPr>
            <a:r>
              <a:rPr lang="ru-RU" sz="1600" b="1" dirty="0"/>
              <a:t>Размер единовременной выплаты </a:t>
            </a:r>
            <a:r>
              <a:rPr lang="ru-RU" sz="1600" dirty="0"/>
              <a:t>составляет до 100 тысяч рублей.</a:t>
            </a:r>
          </a:p>
          <a:p>
            <a:pPr marL="0" indent="0">
              <a:buNone/>
            </a:pPr>
            <a:r>
              <a:rPr lang="ru-RU" sz="1600" b="1" dirty="0"/>
              <a:t>На указанные средства гражданин вправе </a:t>
            </a:r>
            <a:r>
              <a:rPr lang="ru-RU" sz="1600" b="1" dirty="0" smtClean="0"/>
              <a:t>приобрести</a:t>
            </a:r>
            <a:r>
              <a:rPr lang="en-US" sz="1600" b="1" dirty="0" smtClean="0"/>
              <a:t>:</a:t>
            </a:r>
            <a:r>
              <a:rPr lang="ru-RU" sz="1600" b="1" dirty="0" smtClean="0"/>
              <a:t> </a:t>
            </a:r>
            <a:r>
              <a:rPr lang="ru-RU" sz="1600" dirty="0" smtClean="0"/>
              <a:t>крупный </a:t>
            </a:r>
            <a:r>
              <a:rPr lang="ru-RU" sz="1600" dirty="0"/>
              <a:t>рогатый скот</a:t>
            </a:r>
            <a:r>
              <a:rPr lang="ru-RU" sz="1600" dirty="0" smtClean="0"/>
              <a:t>; пчелосемьи; свиноматок; кур; цыплят </a:t>
            </a:r>
            <a:r>
              <a:rPr lang="ru-RU" sz="1600" dirty="0"/>
              <a:t>и т.д. с целью дальнейшего разведения, потребления и реализации полученных излишков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b="1" dirty="0" smtClean="0"/>
              <a:t>Обязательными условиями являются:</a:t>
            </a:r>
            <a:br>
              <a:rPr lang="ru-RU" sz="1600" b="1" dirty="0" smtClean="0"/>
            </a:br>
            <a:r>
              <a:rPr lang="ru-RU" sz="1600" dirty="0" smtClean="0"/>
              <a:t>регистрация гражданина в качестве плательщика налога на профессиональный доход (</a:t>
            </a:r>
            <a:r>
              <a:rPr lang="ru-RU" sz="1600" dirty="0" err="1" smtClean="0"/>
              <a:t>самозанятого</a:t>
            </a:r>
            <a:r>
              <a:rPr lang="ru-RU" sz="1600" dirty="0" smtClean="0"/>
              <a:t>);</a:t>
            </a:r>
            <a:br>
              <a:rPr lang="ru-RU" sz="1600" dirty="0" smtClean="0"/>
            </a:br>
            <a:r>
              <a:rPr lang="ru-RU" sz="1600" dirty="0" smtClean="0"/>
              <a:t>повышение денежных доходов гражданина (семьи гражданина) по истечении срока действия социального контракта.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809" y="4690240"/>
            <a:ext cx="3690702" cy="19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16324"/>
      </p:ext>
    </p:extLst>
  </p:cSld>
  <p:clrMapOvr>
    <a:masterClrMapping/>
  </p:clrMapOvr>
  <p:transition spd="slow" advClick="0" advTm="30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155</TotalTime>
  <Words>540</Words>
  <Application>Microsoft Office PowerPoint</Application>
  <PresentationFormat>Произвольный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View</vt:lpstr>
      <vt:lpstr>Социальный контракт</vt:lpstr>
      <vt:lpstr>Презентация PowerPoint</vt:lpstr>
      <vt:lpstr>Что такое социальный контракт?</vt:lpstr>
      <vt:lpstr>Презентация PowerPoint</vt:lpstr>
      <vt:lpstr>Направления мероприятий социального контракта</vt:lpstr>
      <vt:lpstr>«поиск работы и трудоустройство»</vt:lpstr>
      <vt:lpstr> « развитие предпринимательской деятельности»</vt:lpstr>
      <vt:lpstr>Обязательными условиями являются:</vt:lpstr>
      <vt:lpstr>«ведение личного подсобного хозяйства»</vt:lpstr>
      <vt:lpstr>Иные мероприятия, направленные на преодоление трудной жизненной ситуации</vt:lpstr>
      <vt:lpstr>Куда обратиться и какие документы предоставить</vt:lpstr>
    </vt:vector>
  </TitlesOfParts>
  <Company>УСЗН по городу Барнаулу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Уважаемые граждане!</dc:title>
  <dc:creator>Головин Валерий Михайлович</dc:creator>
  <cp:lastModifiedBy>Дарья А. Алябьева</cp:lastModifiedBy>
  <cp:revision>21</cp:revision>
  <dcterms:created xsi:type="dcterms:W3CDTF">2021-06-15T02:53:50Z</dcterms:created>
  <dcterms:modified xsi:type="dcterms:W3CDTF">2021-06-28T04:04:06Z</dcterms:modified>
</cp:coreProperties>
</file>